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2" r:id="rId3"/>
    <p:sldId id="257" r:id="rId4"/>
    <p:sldId id="258" r:id="rId5"/>
    <p:sldId id="259" r:id="rId6"/>
    <p:sldId id="260" r:id="rId7"/>
    <p:sldId id="261" r:id="rId8"/>
    <p:sldId id="262" r:id="rId9"/>
    <p:sldId id="263" r:id="rId10"/>
    <p:sldId id="271" r:id="rId11"/>
    <p:sldId id="272" r:id="rId12"/>
    <p:sldId id="273" r:id="rId13"/>
    <p:sldId id="264" r:id="rId14"/>
    <p:sldId id="265" r:id="rId15"/>
    <p:sldId id="266" r:id="rId16"/>
    <p:sldId id="27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F54C30-DCD3-4A8A-B7DA-6A64695E08DB}" type="datetimeFigureOut">
              <a:rPr lang="en-US" smtClean="0"/>
              <a:pPr/>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54C30-DCD3-4A8A-B7DA-6A64695E08DB}" type="datetimeFigureOut">
              <a:rPr lang="en-US" smtClean="0"/>
              <a:pPr/>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F54C30-DCD3-4A8A-B7DA-6A64695E08DB}" type="datetimeFigureOut">
              <a:rPr lang="en-US" smtClean="0"/>
              <a:pPr/>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F54C30-DCD3-4A8A-B7DA-6A64695E08DB}" type="datetimeFigureOut">
              <a:rPr lang="en-US" smtClean="0"/>
              <a:pPr/>
              <a:t>9/7/2023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F54C30-DCD3-4A8A-B7DA-6A64695E08DB}" type="datetimeFigureOut">
              <a:rPr lang="en-US" smtClean="0"/>
              <a:pPr/>
              <a:t>9/7/2023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F54C30-DCD3-4A8A-B7DA-6A64695E08DB}" type="datetimeFigureOut">
              <a:rPr lang="en-US" smtClean="0"/>
              <a:pPr/>
              <a:t>9/7/2023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F54C30-DCD3-4A8A-B7DA-6A64695E08DB}" type="datetimeFigureOut">
              <a:rPr lang="en-US" smtClean="0"/>
              <a:pPr/>
              <a:t>9/7/2023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F54C30-DCD3-4A8A-B7DA-6A64695E08DB}" type="datetimeFigureOut">
              <a:rPr lang="en-US" smtClean="0"/>
              <a:pPr/>
              <a:t>9/7/2023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F54C30-DCD3-4A8A-B7DA-6A64695E08DB}" type="datetimeFigureOut">
              <a:rPr lang="en-US" smtClean="0"/>
              <a:pPr/>
              <a:t>9/7/2023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54C30-DCD3-4A8A-B7DA-6A64695E08DB}" type="datetimeFigureOut">
              <a:rPr lang="en-US" smtClean="0"/>
              <a:pPr/>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54C30-DCD3-4A8A-B7DA-6A64695E08DB}" type="datetimeFigureOut">
              <a:rPr lang="en-US" smtClean="0"/>
              <a:pPr/>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54C30-DCD3-4A8A-B7DA-6A64695E08DB}" type="datetimeFigureOut">
              <a:rPr lang="en-US" smtClean="0"/>
              <a:pPr/>
              <a:t>9/7/2023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EA60C9-94DD-4475-9F2C-7A7C61CCC56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7200" dirty="0" smtClean="0">
                <a:solidFill>
                  <a:srgbClr val="C00000"/>
                </a:solidFill>
              </a:rPr>
              <a:t>ETHICS &amp; CULTURE</a:t>
            </a:r>
            <a:endParaRPr lang="en-US" sz="7200" dirty="0">
              <a:solidFill>
                <a:srgbClr val="C00000"/>
              </a:solidFill>
            </a:endParaRPr>
          </a:p>
        </p:txBody>
      </p:sp>
      <p:sp>
        <p:nvSpPr>
          <p:cNvPr id="3" name="Subtitle 2"/>
          <p:cNvSpPr>
            <a:spLocks noGrp="1"/>
          </p:cNvSpPr>
          <p:nvPr>
            <p:ph type="subTitle" idx="1"/>
          </p:nvPr>
        </p:nvSpPr>
        <p:spPr>
          <a:xfrm>
            <a:off x="228600" y="5638800"/>
            <a:ext cx="2590800" cy="533400"/>
          </a:xfrm>
        </p:spPr>
        <p:txBody>
          <a:bodyPr>
            <a:normAutofit fontScale="92500" lnSpcReduction="10000"/>
          </a:bodyPr>
          <a:lstStyle/>
          <a:p>
            <a:r>
              <a:rPr lang="en-US" dirty="0" smtClean="0">
                <a:solidFill>
                  <a:srgbClr val="002060"/>
                </a:solidFill>
              </a:rPr>
              <a:t>:- </a:t>
            </a:r>
            <a:r>
              <a:rPr lang="en-US" dirty="0" err="1" smtClean="0">
                <a:solidFill>
                  <a:srgbClr val="002060"/>
                </a:solidFill>
              </a:rPr>
              <a:t>Manoj</a:t>
            </a:r>
            <a:r>
              <a:rPr lang="en-US" dirty="0" smtClean="0">
                <a:solidFill>
                  <a:srgbClr val="002060"/>
                </a:solidFill>
              </a:rPr>
              <a:t> Kumar</a:t>
            </a:r>
            <a:endParaRPr lang="en-US"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ethics </a:t>
            </a:r>
            <a:r>
              <a:rPr lang="en-US" dirty="0" smtClean="0"/>
              <a:t>?</a:t>
            </a:r>
            <a:r>
              <a:rPr lang="en-US" dirty="0"/>
              <a:t/>
            </a:r>
            <a:br>
              <a:rPr lang="en-US" dirty="0"/>
            </a:br>
            <a:endParaRPr lang="en-US" dirty="0"/>
          </a:p>
        </p:txBody>
      </p:sp>
      <p:sp>
        <p:nvSpPr>
          <p:cNvPr id="3" name="Content Placeholder 2"/>
          <p:cNvSpPr>
            <a:spLocks noGrp="1"/>
          </p:cNvSpPr>
          <p:nvPr>
            <p:ph idx="1"/>
          </p:nvPr>
        </p:nvSpPr>
        <p:spPr>
          <a:xfrm>
            <a:off x="457200" y="1600200"/>
            <a:ext cx="8458200" cy="4571999"/>
          </a:xfrm>
        </p:spPr>
        <p:txBody>
          <a:bodyPr>
            <a:normAutofit lnSpcReduction="10000"/>
          </a:bodyPr>
          <a:lstStyle/>
          <a:p>
            <a:pPr marL="0" indent="0">
              <a:buNone/>
            </a:pPr>
            <a:r>
              <a:rPr lang="en-US" sz="4000" b="1" dirty="0" smtClean="0"/>
              <a:t>Ethics</a:t>
            </a:r>
            <a:r>
              <a:rPr lang="en-US" dirty="0" smtClean="0"/>
              <a:t> Derived </a:t>
            </a:r>
            <a:r>
              <a:rPr lang="en-US" dirty="0"/>
              <a:t>from the </a:t>
            </a:r>
            <a:r>
              <a:rPr lang="en-US" sz="3600" b="1" dirty="0"/>
              <a:t>Greek word “ethos”, </a:t>
            </a:r>
            <a:r>
              <a:rPr lang="en-US" dirty="0"/>
              <a:t>which means </a:t>
            </a:r>
            <a:r>
              <a:rPr lang="en-US" sz="3600" b="1" dirty="0"/>
              <a:t>“way of living”, </a:t>
            </a:r>
            <a:endParaRPr lang="en-US" sz="3600" b="1" dirty="0" smtClean="0"/>
          </a:p>
          <a:p>
            <a:pPr marL="0" indent="0">
              <a:buNone/>
            </a:pPr>
            <a:endParaRPr lang="en-US" sz="3600" b="1" dirty="0" smtClean="0"/>
          </a:p>
          <a:p>
            <a:pPr marL="0" indent="0">
              <a:buNone/>
            </a:pPr>
            <a:r>
              <a:rPr lang="en-US" dirty="0" smtClean="0"/>
              <a:t>Ethics </a:t>
            </a:r>
            <a:r>
              <a:rPr lang="en-US" dirty="0"/>
              <a:t>is a </a:t>
            </a:r>
            <a:r>
              <a:rPr lang="en-US" b="1" dirty="0"/>
              <a:t>branch of philosophy </a:t>
            </a:r>
            <a:r>
              <a:rPr lang="en-US" dirty="0"/>
              <a:t>that is concerned with </a:t>
            </a:r>
            <a:r>
              <a:rPr lang="en-US" b="1" dirty="0"/>
              <a:t>human conduct, </a:t>
            </a:r>
            <a:r>
              <a:rPr lang="en-US" dirty="0"/>
              <a:t>more specifically </a:t>
            </a:r>
            <a:r>
              <a:rPr lang="en-US" b="1" dirty="0"/>
              <a:t>the </a:t>
            </a:r>
            <a:r>
              <a:rPr lang="en-US" b="1" dirty="0" err="1"/>
              <a:t>behaviour</a:t>
            </a:r>
            <a:r>
              <a:rPr lang="en-US" b="1" dirty="0"/>
              <a:t> of individuals </a:t>
            </a:r>
            <a:r>
              <a:rPr lang="en-US" dirty="0"/>
              <a:t>in </a:t>
            </a:r>
            <a:r>
              <a:rPr lang="en-US" dirty="0" smtClean="0"/>
              <a:t>society</a:t>
            </a:r>
          </a:p>
          <a:p>
            <a:pPr marL="0" indent="0">
              <a:buNone/>
            </a:pPr>
            <a:endParaRPr lang="en-US" dirty="0"/>
          </a:p>
          <a:p>
            <a:pPr marL="0" indent="0">
              <a:buNone/>
            </a:pPr>
            <a:r>
              <a:rPr lang="en-US" dirty="0" smtClean="0"/>
              <a:t>Ethics</a:t>
            </a:r>
            <a:r>
              <a:rPr lang="en-US" dirty="0"/>
              <a:t>, also called </a:t>
            </a:r>
            <a:r>
              <a:rPr lang="en-US" sz="3600" b="1" dirty="0"/>
              <a:t>moral philosophy</a:t>
            </a:r>
            <a:r>
              <a:rPr lang="en-US" dirty="0"/>
              <a:t>,</a:t>
            </a:r>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043748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28600" y="1219200"/>
            <a:ext cx="8763000" cy="4525963"/>
          </a:xfrm>
        </p:spPr>
        <p:txBody>
          <a:bodyPr>
            <a:normAutofit lnSpcReduction="10000"/>
          </a:bodyPr>
          <a:lstStyle/>
          <a:p>
            <a:pPr marL="0" indent="0">
              <a:buNone/>
            </a:pPr>
            <a:endParaRPr lang="en-US" dirty="0"/>
          </a:p>
          <a:p>
            <a:r>
              <a:rPr lang="en-US" b="1" dirty="0"/>
              <a:t>Generally, </a:t>
            </a:r>
            <a:r>
              <a:rPr lang="en-US" sz="4400" b="1" dirty="0"/>
              <a:t>culture </a:t>
            </a:r>
            <a:r>
              <a:rPr lang="en-US" sz="3600" b="1" dirty="0"/>
              <a:t>describes a shared way of doing things</a:t>
            </a:r>
            <a:r>
              <a:rPr lang="en-US" b="1" dirty="0"/>
              <a:t>. Culture also reflects the moral and ethical standards of </a:t>
            </a:r>
            <a:r>
              <a:rPr lang="en-US" sz="3600" b="1" dirty="0"/>
              <a:t>how people should interact with each other</a:t>
            </a:r>
            <a:r>
              <a:rPr lang="en-US" sz="3600" b="1" dirty="0" smtClean="0"/>
              <a:t>.</a:t>
            </a:r>
          </a:p>
          <a:p>
            <a:r>
              <a:rPr lang="en-US" b="1" dirty="0" smtClean="0"/>
              <a:t> </a:t>
            </a:r>
            <a:r>
              <a:rPr lang="en-US" sz="2800" b="1" dirty="0"/>
              <a:t>While </a:t>
            </a:r>
            <a:r>
              <a:rPr lang="en-US" sz="3600" b="1" dirty="0"/>
              <a:t>ethics characterizes moral principles </a:t>
            </a:r>
            <a:r>
              <a:rPr lang="en-US" b="1" dirty="0"/>
              <a:t>that </a:t>
            </a:r>
            <a:r>
              <a:rPr lang="en-US" sz="3600" b="1" dirty="0"/>
              <a:t>guide individuals </a:t>
            </a:r>
            <a:r>
              <a:rPr lang="en-US" b="1" dirty="0"/>
              <a:t>in determining </a:t>
            </a:r>
            <a:r>
              <a:rPr lang="en-US" sz="3600" b="1" dirty="0"/>
              <a:t>right and wrong</a:t>
            </a:r>
            <a:r>
              <a:rPr lang="en-US" sz="3600" dirty="0"/>
              <a:t>.</a:t>
            </a:r>
          </a:p>
        </p:txBody>
      </p:sp>
      <p:sp>
        <p:nvSpPr>
          <p:cNvPr id="5" name="Title 4"/>
          <p:cNvSpPr>
            <a:spLocks noGrp="1"/>
          </p:cNvSpPr>
          <p:nvPr>
            <p:ph type="title"/>
          </p:nvPr>
        </p:nvSpPr>
        <p:spPr>
          <a:xfrm>
            <a:off x="457200" y="533400"/>
            <a:ext cx="8229600" cy="1143000"/>
          </a:xfrm>
        </p:spPr>
        <p:txBody>
          <a:bodyPr>
            <a:normAutofit fontScale="90000"/>
          </a:bodyPr>
          <a:lstStyle/>
          <a:p>
            <a:r>
              <a:rPr lang="en-US" dirty="0"/>
              <a:t>What is E</a:t>
            </a:r>
            <a:r>
              <a:rPr lang="en-US" dirty="0" smtClean="0"/>
              <a:t>thics </a:t>
            </a:r>
            <a:r>
              <a:rPr lang="en-US" dirty="0"/>
              <a:t>and </a:t>
            </a:r>
            <a:r>
              <a:rPr lang="en-US" dirty="0" smtClean="0"/>
              <a:t>Culture</a:t>
            </a:r>
            <a:r>
              <a:rPr lang="en-US" dirty="0"/>
              <a:t>?</a:t>
            </a:r>
            <a:br>
              <a:rPr lang="en-US" dirty="0"/>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err="1" smtClean="0"/>
              <a:t>नैतिकता</a:t>
            </a:r>
            <a:r>
              <a:rPr lang="en-US" dirty="0" smtClean="0"/>
              <a:t> </a:t>
            </a:r>
            <a:r>
              <a:rPr lang="en-US" dirty="0" err="1"/>
              <a:t>और</a:t>
            </a:r>
            <a:r>
              <a:rPr lang="en-US" dirty="0"/>
              <a:t> </a:t>
            </a:r>
            <a:r>
              <a:rPr lang="en-US" dirty="0" err="1"/>
              <a:t>संस्कृति</a:t>
            </a:r>
            <a:r>
              <a:rPr lang="en-US" dirty="0"/>
              <a:t> </a:t>
            </a:r>
            <a:r>
              <a:rPr lang="en-US" dirty="0" err="1"/>
              <a:t>क्या</a:t>
            </a:r>
            <a:r>
              <a:rPr lang="en-US" dirty="0"/>
              <a:t> </a:t>
            </a:r>
            <a:r>
              <a:rPr lang="en-US" dirty="0" err="1"/>
              <a:t>है</a:t>
            </a:r>
            <a:r>
              <a:rPr lang="en-US" dirty="0"/>
              <a:t>?</a:t>
            </a:r>
          </a:p>
        </p:txBody>
      </p:sp>
      <p:sp>
        <p:nvSpPr>
          <p:cNvPr id="5" name="Content Placeholder 4"/>
          <p:cNvSpPr>
            <a:spLocks noGrp="1"/>
          </p:cNvSpPr>
          <p:nvPr>
            <p:ph idx="1"/>
          </p:nvPr>
        </p:nvSpPr>
        <p:spPr/>
        <p:txBody>
          <a:bodyPr>
            <a:normAutofit/>
          </a:bodyPr>
          <a:lstStyle/>
          <a:p>
            <a:r>
              <a:rPr lang="hi-IN" dirty="0"/>
              <a:t>आम तौर पर, </a:t>
            </a:r>
            <a:r>
              <a:rPr lang="hi-IN" sz="3600" dirty="0"/>
              <a:t>संस्कृति </a:t>
            </a:r>
            <a:r>
              <a:rPr lang="hi-IN" dirty="0"/>
              <a:t>काम करने के साझा तरीके का वर्णन करती है। </a:t>
            </a:r>
            <a:endParaRPr lang="en-US" dirty="0" smtClean="0"/>
          </a:p>
          <a:p>
            <a:r>
              <a:rPr lang="hi-IN" dirty="0" smtClean="0"/>
              <a:t>संस्कृति </a:t>
            </a:r>
            <a:r>
              <a:rPr lang="hi-IN" dirty="0"/>
              <a:t>नैतिक और नैतिक मानकों को भी दर्शाती है कि लोगों को एक-दूसरे के साथ कैसे बातचीत करनी चाहिए</a:t>
            </a:r>
            <a:r>
              <a:rPr lang="hi-IN" dirty="0" smtClean="0"/>
              <a:t>।</a:t>
            </a:r>
            <a:endParaRPr lang="en-US" dirty="0" smtClean="0"/>
          </a:p>
          <a:p>
            <a:r>
              <a:rPr lang="hi-IN" sz="3600" dirty="0" smtClean="0"/>
              <a:t>जबकि </a:t>
            </a:r>
            <a:r>
              <a:rPr lang="hi-IN" sz="3600" dirty="0"/>
              <a:t>नैतिकता </a:t>
            </a:r>
            <a:r>
              <a:rPr lang="hi-IN" dirty="0"/>
              <a:t>नैतिक सिद्धांतों की विशेषता है जो व्यक्तियों को सही और गलत का निर्धारण करने में मार्गदर्शन करती है।</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39436" y="1981200"/>
            <a:ext cx="8686800" cy="3170099"/>
          </a:xfrm>
          <a:prstGeom prst="rect">
            <a:avLst/>
          </a:prstGeom>
        </p:spPr>
        <p:txBody>
          <a:bodyPr wrap="square">
            <a:spAutoFit/>
          </a:bodyPr>
          <a:lstStyle/>
          <a:p>
            <a:r>
              <a:rPr lang="en-US" sz="4000" b="1" dirty="0" smtClean="0"/>
              <a:t>Ethics </a:t>
            </a:r>
            <a:r>
              <a:rPr lang="en-US" sz="4000" b="1" dirty="0"/>
              <a:t>and culture </a:t>
            </a:r>
            <a:r>
              <a:rPr lang="en-US" sz="4000" dirty="0"/>
              <a:t>are closely related. Culture determines </a:t>
            </a:r>
            <a:r>
              <a:rPr lang="en-US" sz="4000" b="1" dirty="0"/>
              <a:t>how we perceive </a:t>
            </a:r>
            <a:r>
              <a:rPr lang="en-US" sz="4000" dirty="0"/>
              <a:t>and </a:t>
            </a:r>
            <a:r>
              <a:rPr lang="en-US" sz="4000" b="1" dirty="0"/>
              <a:t>understand</a:t>
            </a:r>
            <a:r>
              <a:rPr lang="en-US" sz="4000" dirty="0"/>
              <a:t> moral concerns</a:t>
            </a:r>
            <a:r>
              <a:rPr lang="en-US" sz="4000" dirty="0" smtClean="0"/>
              <a:t>,</a:t>
            </a:r>
          </a:p>
          <a:p>
            <a:r>
              <a:rPr lang="en-US" sz="4000" b="1" dirty="0" smtClean="0"/>
              <a:t>shaping</a:t>
            </a:r>
            <a:r>
              <a:rPr lang="en-US" sz="4000" dirty="0" smtClean="0"/>
              <a:t> </a:t>
            </a:r>
            <a:r>
              <a:rPr lang="en-US" sz="4000" dirty="0"/>
              <a:t>our </a:t>
            </a:r>
            <a:r>
              <a:rPr lang="en-US" sz="4000" b="1" dirty="0"/>
              <a:t>sense of morality and ethical action</a:t>
            </a:r>
          </a:p>
        </p:txBody>
      </p:sp>
      <p:sp>
        <p:nvSpPr>
          <p:cNvPr id="4" name="Rectangle 3"/>
          <p:cNvSpPr/>
          <p:nvPr/>
        </p:nvSpPr>
        <p:spPr>
          <a:xfrm>
            <a:off x="76200" y="475565"/>
            <a:ext cx="8915400" cy="1323439"/>
          </a:xfrm>
          <a:prstGeom prst="rect">
            <a:avLst/>
          </a:prstGeom>
        </p:spPr>
        <p:txBody>
          <a:bodyPr wrap="square">
            <a:spAutoFit/>
          </a:bodyPr>
          <a:lstStyle/>
          <a:p>
            <a:pPr algn="ctr"/>
            <a:r>
              <a:rPr lang="en-US" sz="4000" dirty="0"/>
              <a:t>What is the relationship </a:t>
            </a:r>
            <a:endParaRPr lang="en-US" sz="4000" dirty="0" smtClean="0"/>
          </a:p>
          <a:p>
            <a:pPr algn="ctr"/>
            <a:r>
              <a:rPr lang="en-US" sz="4000" dirty="0" smtClean="0"/>
              <a:t>between </a:t>
            </a:r>
            <a:r>
              <a:rPr lang="en-US" sz="4000" dirty="0"/>
              <a:t>ethics and culture?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2209800"/>
            <a:ext cx="8229600" cy="3733800"/>
          </a:xfrm>
        </p:spPr>
        <p:txBody>
          <a:bodyPr>
            <a:normAutofit fontScale="92500" lnSpcReduction="20000"/>
          </a:bodyPr>
          <a:lstStyle/>
          <a:p>
            <a:r>
              <a:rPr lang="en-US" b="1" dirty="0"/>
              <a:t>Culture is an important determinant of people's ethical ideology,</a:t>
            </a:r>
            <a:r>
              <a:rPr lang="en-US" dirty="0"/>
              <a:t> </a:t>
            </a:r>
            <a:r>
              <a:rPr lang="en-US" b="1" dirty="0"/>
              <a:t>which affects their inclination to behave ethically. </a:t>
            </a:r>
            <a:endParaRPr lang="en-US" b="1" dirty="0" smtClean="0"/>
          </a:p>
          <a:p>
            <a:r>
              <a:rPr lang="en-US" dirty="0" smtClean="0"/>
              <a:t>An </a:t>
            </a:r>
            <a:r>
              <a:rPr lang="en-US" dirty="0"/>
              <a:t>organization that </a:t>
            </a:r>
            <a:r>
              <a:rPr lang="en-US" b="1" dirty="0"/>
              <a:t>values ethics creates a culture that promotes ethical behavior</a:t>
            </a:r>
            <a:r>
              <a:rPr lang="en-US" dirty="0"/>
              <a:t> among individuals within the organization</a:t>
            </a:r>
            <a:r>
              <a:rPr lang="en-US" dirty="0" smtClean="0"/>
              <a:t>.</a:t>
            </a:r>
          </a:p>
          <a:p>
            <a:r>
              <a:rPr lang="en-US" sz="3900" dirty="0"/>
              <a:t>In</a:t>
            </a:r>
            <a:r>
              <a:rPr lang="en-US" dirty="0"/>
              <a:t> other words, </a:t>
            </a:r>
            <a:r>
              <a:rPr lang="en-US" b="1" dirty="0"/>
              <a:t>culture </a:t>
            </a:r>
            <a:r>
              <a:rPr lang="en-US" dirty="0"/>
              <a:t>acts as a </a:t>
            </a:r>
            <a:r>
              <a:rPr lang="en-US" b="1" dirty="0"/>
              <a:t>guideline</a:t>
            </a:r>
            <a:r>
              <a:rPr lang="en-US" dirty="0"/>
              <a:t> in </a:t>
            </a:r>
            <a:r>
              <a:rPr lang="en-US" b="1" dirty="0"/>
              <a:t>determining </a:t>
            </a:r>
            <a:r>
              <a:rPr lang="en-US" dirty="0"/>
              <a:t>whether certain </a:t>
            </a:r>
            <a:r>
              <a:rPr lang="en-US" b="1" dirty="0"/>
              <a:t>practices are appropriate and acceptable.</a:t>
            </a:r>
          </a:p>
        </p:txBody>
      </p:sp>
      <p:sp>
        <p:nvSpPr>
          <p:cNvPr id="5" name="Title 4"/>
          <p:cNvSpPr>
            <a:spLocks noGrp="1"/>
          </p:cNvSpPr>
          <p:nvPr>
            <p:ph type="title"/>
          </p:nvPr>
        </p:nvSpPr>
        <p:spPr>
          <a:xfrm>
            <a:off x="457200" y="533400"/>
            <a:ext cx="8229600" cy="1143000"/>
          </a:xfrm>
        </p:spPr>
        <p:txBody>
          <a:bodyPr>
            <a:normAutofit fontScale="90000"/>
          </a:bodyPr>
          <a:lstStyle/>
          <a:p>
            <a:r>
              <a:rPr lang="en-US" dirty="0"/>
              <a:t>What is the relationship between ethics and culture?</a:t>
            </a:r>
            <a:br>
              <a:rPr lang="en-US" dirty="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600201"/>
            <a:ext cx="8229600" cy="3657600"/>
          </a:xfrm>
        </p:spPr>
        <p:txBody>
          <a:bodyPr>
            <a:normAutofit/>
          </a:bodyPr>
          <a:lstStyle/>
          <a:p>
            <a:r>
              <a:rPr lang="en-US" dirty="0" smtClean="0"/>
              <a:t>How </a:t>
            </a:r>
            <a:r>
              <a:rPr lang="en-US" dirty="0"/>
              <a:t>you treat your relationship will depend on your principles and ethics. </a:t>
            </a:r>
            <a:r>
              <a:rPr lang="en-US" b="1" dirty="0"/>
              <a:t>The values that guide your life are your ethics</a:t>
            </a:r>
            <a:r>
              <a:rPr lang="en-US" dirty="0"/>
              <a:t>. Being a </a:t>
            </a:r>
            <a:r>
              <a:rPr lang="en-US" b="1" dirty="0"/>
              <a:t>trustworthy partner </a:t>
            </a:r>
            <a:r>
              <a:rPr lang="en-US" dirty="0"/>
              <a:t>and </a:t>
            </a:r>
            <a:r>
              <a:rPr lang="en-US" b="1" dirty="0"/>
              <a:t>being loyal </a:t>
            </a:r>
            <a:r>
              <a:rPr lang="en-US" dirty="0"/>
              <a:t>are both strong examples of ethics. Setting a good example for others to follow helps strengthen your bond</a:t>
            </a:r>
          </a:p>
        </p:txBody>
      </p:sp>
      <p:sp>
        <p:nvSpPr>
          <p:cNvPr id="5" name="Title 4"/>
          <p:cNvSpPr>
            <a:spLocks noGrp="1"/>
          </p:cNvSpPr>
          <p:nvPr>
            <p:ph type="title"/>
          </p:nvPr>
        </p:nvSpPr>
        <p:spPr>
          <a:xfrm>
            <a:off x="457200" y="381000"/>
            <a:ext cx="8229600" cy="1143000"/>
          </a:xfrm>
        </p:spPr>
        <p:txBody>
          <a:bodyPr>
            <a:normAutofit fontScale="90000"/>
          </a:bodyPr>
          <a:lstStyle/>
          <a:p>
            <a:r>
              <a:rPr lang="en-US" dirty="0"/>
              <a:t>What is the relationship between ethics and relationship?</a:t>
            </a:r>
            <a:br>
              <a:rPr lang="en-US" dirty="0"/>
            </a:b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What is cultural ethics in ethics?</a:t>
            </a:r>
            <a:br>
              <a:rPr lang="en-US" dirty="0"/>
            </a:br>
            <a:endParaRPr lang="en-US" dirty="0"/>
          </a:p>
        </p:txBody>
      </p:sp>
      <p:sp>
        <p:nvSpPr>
          <p:cNvPr id="4" name="Rectangle 3"/>
          <p:cNvSpPr/>
          <p:nvPr/>
        </p:nvSpPr>
        <p:spPr>
          <a:xfrm>
            <a:off x="228600" y="1225689"/>
            <a:ext cx="8610600" cy="3170099"/>
          </a:xfrm>
          <a:prstGeom prst="rect">
            <a:avLst/>
          </a:prstGeom>
        </p:spPr>
        <p:txBody>
          <a:bodyPr wrap="square">
            <a:spAutoFit/>
          </a:bodyPr>
          <a:lstStyle/>
          <a:p>
            <a:r>
              <a:rPr lang="en-US" sz="4000" dirty="0" err="1" smtClean="0"/>
              <a:t>Culturalists</a:t>
            </a:r>
            <a:r>
              <a:rPr lang="en-US" sz="4000" dirty="0" smtClean="0"/>
              <a:t> </a:t>
            </a:r>
            <a:r>
              <a:rPr lang="en-US" sz="4000" dirty="0"/>
              <a:t>embrace the idea </a:t>
            </a:r>
            <a:r>
              <a:rPr lang="en-US" sz="4000" b="1" dirty="0"/>
              <a:t>that moral doctrines are just the rules a community believes,</a:t>
            </a:r>
            <a:r>
              <a:rPr lang="en-US" sz="4000" dirty="0"/>
              <a:t> and they accept that there's no way to prove one society's values better than another.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u="sng" dirty="0"/>
              <a:t>What is the relationship between ethics and society?</a:t>
            </a:r>
            <a:br>
              <a:rPr lang="en-US" u="sng" dirty="0"/>
            </a:br>
            <a:endParaRPr lang="en-US" u="sng" dirty="0"/>
          </a:p>
        </p:txBody>
      </p:sp>
      <p:sp>
        <p:nvSpPr>
          <p:cNvPr id="4" name="Content Placeholder 3"/>
          <p:cNvSpPr>
            <a:spLocks noGrp="1"/>
          </p:cNvSpPr>
          <p:nvPr>
            <p:ph idx="1"/>
          </p:nvPr>
        </p:nvSpPr>
        <p:spPr>
          <a:xfrm>
            <a:off x="457200" y="1676400"/>
            <a:ext cx="8229600" cy="4525963"/>
          </a:xfrm>
        </p:spPr>
        <p:txBody>
          <a:bodyPr>
            <a:normAutofit lnSpcReduction="10000"/>
          </a:bodyPr>
          <a:lstStyle/>
          <a:p>
            <a:r>
              <a:rPr lang="en-US" dirty="0" smtClean="0"/>
              <a:t>Everything </a:t>
            </a:r>
            <a:r>
              <a:rPr lang="en-US" dirty="0"/>
              <a:t>in our society is said to be governed by ethics. </a:t>
            </a:r>
            <a:endParaRPr lang="en-US" dirty="0" smtClean="0"/>
          </a:p>
          <a:p>
            <a:r>
              <a:rPr lang="en-US" dirty="0" smtClean="0"/>
              <a:t>Ethics </a:t>
            </a:r>
            <a:r>
              <a:rPr lang="en-US" dirty="0"/>
              <a:t>differ from one society to the other. The way we are brought up in “our” society, culture, beliefs, and education, shapes morality. </a:t>
            </a:r>
            <a:endParaRPr lang="en-US" dirty="0" smtClean="0"/>
          </a:p>
          <a:p>
            <a:r>
              <a:rPr lang="en-US" dirty="0" smtClean="0"/>
              <a:t>Ethics </a:t>
            </a:r>
            <a:r>
              <a:rPr lang="en-US" dirty="0"/>
              <a:t>is </a:t>
            </a:r>
            <a:r>
              <a:rPr lang="en-US" b="1" dirty="0"/>
              <a:t>knowing to differentiate </a:t>
            </a:r>
            <a:r>
              <a:rPr lang="en-US" dirty="0"/>
              <a:t>the wrong and good deed, </a:t>
            </a:r>
            <a:r>
              <a:rPr lang="en-US" b="1" dirty="0"/>
              <a:t>what you have right to do and what is right to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33400" y="1828800"/>
            <a:ext cx="8229600" cy="3124200"/>
          </a:xfrm>
        </p:spPr>
        <p:txBody>
          <a:bodyPr>
            <a:normAutofit/>
          </a:bodyPr>
          <a:lstStyle/>
          <a:p>
            <a:r>
              <a:rPr lang="en-US" sz="3600" dirty="0" smtClean="0"/>
              <a:t>Code </a:t>
            </a:r>
            <a:r>
              <a:rPr lang="en-US" sz="3600" dirty="0"/>
              <a:t>of ethics and corporate culture are </a:t>
            </a:r>
            <a:r>
              <a:rPr lang="en-US" sz="3600" b="1" dirty="0"/>
              <a:t>guidelines for the employee </a:t>
            </a:r>
            <a:r>
              <a:rPr lang="en-US" sz="3600" dirty="0"/>
              <a:t>to behave in accordance with </a:t>
            </a:r>
            <a:r>
              <a:rPr lang="en-US" sz="3600" b="1" dirty="0"/>
              <a:t>vision and mission </a:t>
            </a:r>
            <a:r>
              <a:rPr lang="en-US" sz="3600" dirty="0"/>
              <a:t>of the Company, of which includes </a:t>
            </a:r>
            <a:r>
              <a:rPr lang="en-US" sz="3600" b="1" dirty="0"/>
              <a:t>values and corporate culture</a:t>
            </a:r>
            <a:r>
              <a:rPr lang="en-US" sz="3600" dirty="0"/>
              <a:t> of the Company.</a:t>
            </a:r>
          </a:p>
        </p:txBody>
      </p:sp>
      <p:sp>
        <p:nvSpPr>
          <p:cNvPr id="5" name="Title 4"/>
          <p:cNvSpPr>
            <a:spLocks noGrp="1"/>
          </p:cNvSpPr>
          <p:nvPr>
            <p:ph type="title"/>
          </p:nvPr>
        </p:nvSpPr>
        <p:spPr>
          <a:xfrm>
            <a:off x="381000" y="533400"/>
            <a:ext cx="8229600" cy="1143000"/>
          </a:xfrm>
        </p:spPr>
        <p:txBody>
          <a:bodyPr>
            <a:normAutofit fontScale="90000"/>
          </a:bodyPr>
          <a:lstStyle/>
          <a:p>
            <a:r>
              <a:rPr lang="en-US" dirty="0"/>
              <a:t>What is code of ethics and culture?</a:t>
            </a:r>
            <a:br>
              <a:rPr lang="en-US" dirty="0"/>
            </a:b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52400" y="1143000"/>
            <a:ext cx="8763000" cy="4525963"/>
          </a:xfrm>
        </p:spPr>
        <p:txBody>
          <a:bodyPr>
            <a:noAutofit/>
          </a:bodyPr>
          <a:lstStyle/>
          <a:p>
            <a:pPr marL="0" indent="0" algn="ctr">
              <a:buNone/>
            </a:pPr>
            <a:r>
              <a:rPr lang="en-US" sz="5400" b="1" dirty="0">
                <a:solidFill>
                  <a:srgbClr val="FF0000"/>
                </a:solidFill>
              </a:rPr>
              <a:t>Ethics is </a:t>
            </a:r>
            <a:endParaRPr lang="en-US" sz="5400" b="1" dirty="0" smtClean="0">
              <a:solidFill>
                <a:srgbClr val="FF0000"/>
              </a:solidFill>
            </a:endParaRPr>
          </a:p>
          <a:p>
            <a:pPr marL="0" indent="0">
              <a:buNone/>
            </a:pPr>
            <a:r>
              <a:rPr lang="en-US" sz="5400" b="1" dirty="0" smtClean="0">
                <a:solidFill>
                  <a:srgbClr val="FF0000"/>
                </a:solidFill>
              </a:rPr>
              <a:t>traditionally </a:t>
            </a:r>
            <a:r>
              <a:rPr lang="en-US" sz="5400" b="1" dirty="0">
                <a:solidFill>
                  <a:srgbClr val="FF0000"/>
                </a:solidFill>
              </a:rPr>
              <a:t>subdivided into </a:t>
            </a:r>
            <a:endParaRPr lang="en-US" sz="5400" b="1" dirty="0" smtClean="0">
              <a:solidFill>
                <a:srgbClr val="FF0000"/>
              </a:solidFill>
            </a:endParaRPr>
          </a:p>
          <a:p>
            <a:r>
              <a:rPr lang="en-US" sz="5400" b="1" dirty="0" smtClean="0"/>
              <a:t>Normative </a:t>
            </a:r>
            <a:r>
              <a:rPr lang="en-US" sz="5400" b="1" dirty="0"/>
              <a:t>ethics, </a:t>
            </a:r>
            <a:endParaRPr lang="en-US" sz="5400" b="1" dirty="0" smtClean="0"/>
          </a:p>
          <a:p>
            <a:r>
              <a:rPr lang="en-US" sz="5400" b="1" dirty="0" err="1" smtClean="0"/>
              <a:t>Metaethics</a:t>
            </a:r>
            <a:r>
              <a:rPr lang="en-US" sz="5400" b="1" dirty="0"/>
              <a:t>, and </a:t>
            </a:r>
            <a:endParaRPr lang="en-US" sz="5400" b="1" dirty="0" smtClean="0"/>
          </a:p>
          <a:p>
            <a:r>
              <a:rPr lang="en-US" sz="5400" b="1" dirty="0" smtClean="0"/>
              <a:t>Applied </a:t>
            </a:r>
            <a:r>
              <a:rPr lang="en-US" sz="5400" b="1" dirty="0"/>
              <a:t>ethics.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5334000" cy="1143000"/>
          </a:xfrm>
        </p:spPr>
        <p:txBody>
          <a:bodyPr/>
          <a:lstStyle/>
          <a:p>
            <a:r>
              <a:rPr lang="en-US" dirty="0"/>
              <a:t>Normative ethics </a:t>
            </a:r>
          </a:p>
        </p:txBody>
      </p:sp>
      <p:sp>
        <p:nvSpPr>
          <p:cNvPr id="5" name="Content Placeholder 4"/>
          <p:cNvSpPr>
            <a:spLocks noGrp="1"/>
          </p:cNvSpPr>
          <p:nvPr>
            <p:ph idx="1"/>
          </p:nvPr>
        </p:nvSpPr>
        <p:spPr/>
        <p:txBody>
          <a:bodyPr>
            <a:normAutofit/>
          </a:bodyPr>
          <a:lstStyle/>
          <a:p>
            <a:r>
              <a:rPr lang="en-US" dirty="0"/>
              <a:t>Normative ethics seeks to establish </a:t>
            </a:r>
            <a:r>
              <a:rPr lang="en-US" b="1" dirty="0"/>
              <a:t>norms or standards of conduct</a:t>
            </a:r>
            <a:r>
              <a:rPr lang="en-US" dirty="0"/>
              <a:t>; a crucial question in this field is whether actions are to be judged right or wrong based on their </a:t>
            </a:r>
            <a:r>
              <a:rPr lang="en-US" b="1" dirty="0"/>
              <a:t>consequences </a:t>
            </a:r>
            <a:r>
              <a:rPr lang="en-US" dirty="0"/>
              <a:t>or based on their </a:t>
            </a:r>
            <a:r>
              <a:rPr lang="en-US" b="1" dirty="0"/>
              <a:t>conformity</a:t>
            </a:r>
            <a:r>
              <a:rPr lang="en-US" dirty="0"/>
              <a:t> to some moral rule, such as “Do not tell a lie.” Theories that adopt the former basis of judgment are called consequentialist </a:t>
            </a:r>
            <a:r>
              <a:rPr lang="en-US" dirty="0" smtClean="0"/>
              <a:t>those </a:t>
            </a:r>
            <a:r>
              <a:rPr lang="en-US" dirty="0"/>
              <a:t>that adopt the latter are known as deontological </a:t>
            </a:r>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28600" y="1600201"/>
            <a:ext cx="8229600" cy="3886200"/>
          </a:xfrm>
        </p:spPr>
        <p:txBody>
          <a:bodyPr>
            <a:normAutofit/>
          </a:bodyPr>
          <a:lstStyle/>
          <a:p>
            <a:r>
              <a:rPr lang="en-US" dirty="0" err="1"/>
              <a:t>Metaethics</a:t>
            </a:r>
            <a:r>
              <a:rPr lang="en-US" dirty="0"/>
              <a:t> is concerned with the </a:t>
            </a:r>
            <a:r>
              <a:rPr lang="en-US" b="1" dirty="0"/>
              <a:t>nature of ethical judgments and theories</a:t>
            </a:r>
            <a:r>
              <a:rPr lang="en-US" dirty="0"/>
              <a:t>. Since the beginning of the 20th century, much work in </a:t>
            </a:r>
            <a:r>
              <a:rPr lang="en-US" dirty="0" err="1"/>
              <a:t>metaethics</a:t>
            </a:r>
            <a:r>
              <a:rPr lang="en-US" dirty="0"/>
              <a:t> has focused on the </a:t>
            </a:r>
            <a:r>
              <a:rPr lang="en-US" b="1" dirty="0"/>
              <a:t>logical and semantic aspects</a:t>
            </a:r>
            <a:r>
              <a:rPr lang="en-US" dirty="0"/>
              <a:t> of moral language. Some major </a:t>
            </a:r>
            <a:r>
              <a:rPr lang="en-US" dirty="0" err="1"/>
              <a:t>metaethical</a:t>
            </a:r>
            <a:r>
              <a:rPr lang="en-US" dirty="0"/>
              <a:t> theories are naturalism </a:t>
            </a:r>
            <a:r>
              <a:rPr lang="en-US" dirty="0" smtClean="0"/>
              <a:t>,intuitionism</a:t>
            </a:r>
            <a:r>
              <a:rPr lang="en-US" dirty="0"/>
              <a:t>, emotivism, and prescriptivism. </a:t>
            </a:r>
            <a:endParaRPr lang="en-US" dirty="0" smtClean="0"/>
          </a:p>
          <a:p>
            <a:endParaRPr lang="en-US" dirty="0"/>
          </a:p>
          <a:p>
            <a:endParaRPr lang="en-US" dirty="0"/>
          </a:p>
        </p:txBody>
      </p:sp>
      <p:sp>
        <p:nvSpPr>
          <p:cNvPr id="5" name="Title 4"/>
          <p:cNvSpPr>
            <a:spLocks noGrp="1"/>
          </p:cNvSpPr>
          <p:nvPr>
            <p:ph type="title"/>
          </p:nvPr>
        </p:nvSpPr>
        <p:spPr>
          <a:xfrm>
            <a:off x="457200" y="274638"/>
            <a:ext cx="4724400" cy="1143000"/>
          </a:xfrm>
        </p:spPr>
        <p:txBody>
          <a:bodyPr/>
          <a:lstStyle/>
          <a:p>
            <a:r>
              <a:rPr lang="en-US" dirty="0" err="1"/>
              <a:t>Metaethics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600200"/>
            <a:ext cx="8686800" cy="3785652"/>
          </a:xfrm>
          <a:prstGeom prst="rect">
            <a:avLst/>
          </a:prstGeom>
        </p:spPr>
        <p:txBody>
          <a:bodyPr wrap="square">
            <a:spAutoFit/>
          </a:bodyPr>
          <a:lstStyle/>
          <a:p>
            <a:r>
              <a:rPr lang="en-US" sz="4000" dirty="0" smtClean="0"/>
              <a:t>As </a:t>
            </a:r>
            <a:r>
              <a:rPr lang="en-US" sz="4000" dirty="0"/>
              <a:t>the name implies, consists of the </a:t>
            </a:r>
            <a:r>
              <a:rPr lang="en-US" sz="4000" b="1" dirty="0"/>
              <a:t>application of normative ethical theories to practical moral problems</a:t>
            </a:r>
            <a:r>
              <a:rPr lang="en-US" sz="4000" dirty="0"/>
              <a:t> (e.g., abortion). Among the major fields of applied ethics are bioethics, business ethics, legal ethics, and medical ethics.</a:t>
            </a:r>
          </a:p>
        </p:txBody>
      </p:sp>
      <p:sp>
        <p:nvSpPr>
          <p:cNvPr id="4" name="Rectangle 3"/>
          <p:cNvSpPr/>
          <p:nvPr/>
        </p:nvSpPr>
        <p:spPr>
          <a:xfrm>
            <a:off x="1108364" y="304800"/>
            <a:ext cx="6095999" cy="923330"/>
          </a:xfrm>
          <a:prstGeom prst="rect">
            <a:avLst/>
          </a:prstGeom>
        </p:spPr>
        <p:txBody>
          <a:bodyPr wrap="square">
            <a:spAutoFit/>
          </a:bodyPr>
          <a:lstStyle/>
          <a:p>
            <a:r>
              <a:rPr lang="en-US" sz="5400" dirty="0"/>
              <a:t>Applied ethics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304800"/>
            <a:ext cx="8839200" cy="6063198"/>
          </a:xfrm>
          <a:prstGeom prst="rect">
            <a:avLst/>
          </a:prstGeom>
        </p:spPr>
        <p:txBody>
          <a:bodyPr wrap="square">
            <a:spAutoFit/>
          </a:bodyPr>
          <a:lstStyle/>
          <a:p>
            <a:r>
              <a:rPr lang="hi-IN" sz="3200" dirty="0"/>
              <a:t>नैतिकता के 3 प्रकार क्या </a:t>
            </a:r>
            <a:r>
              <a:rPr lang="hi-IN" sz="3200" dirty="0" smtClean="0"/>
              <a:t>हैं</a:t>
            </a:r>
            <a:r>
              <a:rPr lang="en-US" sz="3200" dirty="0" smtClean="0"/>
              <a:t>?</a:t>
            </a:r>
            <a:r>
              <a:rPr lang="hi-IN" sz="3200" dirty="0" smtClean="0"/>
              <a:t> </a:t>
            </a:r>
            <a:endParaRPr lang="en-US" sz="3200" dirty="0" smtClean="0"/>
          </a:p>
          <a:p>
            <a:endParaRPr lang="en-US" sz="3200" dirty="0"/>
          </a:p>
          <a:p>
            <a:r>
              <a:rPr lang="hi-IN" sz="4400" b="1" dirty="0" smtClean="0"/>
              <a:t>कर्तव्य-परक,</a:t>
            </a:r>
            <a:endParaRPr lang="en-US" sz="4400" b="1" dirty="0" smtClean="0"/>
          </a:p>
          <a:p>
            <a:r>
              <a:rPr lang="hi-IN" sz="4400" b="1" dirty="0" smtClean="0"/>
              <a:t>दूरसंचार </a:t>
            </a:r>
            <a:r>
              <a:rPr lang="hi-IN" sz="4400" b="1" dirty="0"/>
              <a:t>और </a:t>
            </a:r>
            <a:endParaRPr lang="en-US" sz="4400" b="1" dirty="0" smtClean="0"/>
          </a:p>
          <a:p>
            <a:r>
              <a:rPr lang="hi-IN" sz="4400" b="1" dirty="0" smtClean="0"/>
              <a:t>सद्गुण-आधारित </a:t>
            </a:r>
            <a:r>
              <a:rPr lang="hi-IN" sz="4400" b="1" dirty="0"/>
              <a:t>।</a:t>
            </a:r>
            <a:r>
              <a:rPr lang="hi-IN" sz="3200" dirty="0"/>
              <a:t> </a:t>
            </a:r>
            <a:endParaRPr lang="en-US" sz="3200" dirty="0" smtClean="0"/>
          </a:p>
          <a:p>
            <a:endParaRPr lang="en-US" sz="3200" dirty="0"/>
          </a:p>
          <a:p>
            <a:r>
              <a:rPr lang="hi-IN" sz="3200" dirty="0" smtClean="0"/>
              <a:t>धर्मशास्त्रीय </a:t>
            </a:r>
            <a:r>
              <a:rPr lang="hi-IN" sz="3200" dirty="0"/>
              <a:t>नैतिकता में, आपको बस यह जानना चाहिए कि आपके कर्तव्य क्या हैं और वे कौन से नियम हैं जो उन्हें नियंत्रित करते हैं, फिर आपको नैतिक होने के लिए उन कर्तव्यों को करना चाहिए। टेलीओलॉजिकल नैतिकता में, नैतिक होना कारण-और-प्रभाव के बारे में है।</a:t>
            </a:r>
            <a:endParaRPr 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819400"/>
            <a:ext cx="8534400" cy="523220"/>
          </a:xfrm>
          <a:prstGeom prst="rect">
            <a:avLst/>
          </a:prstGeom>
        </p:spPr>
        <p:txBody>
          <a:bodyPr wrap="square">
            <a:spAutoFit/>
          </a:bodyPr>
          <a:lstStyle/>
          <a:p>
            <a:pPr algn="ctr"/>
            <a:r>
              <a:rPr lang="en-US" sz="2800" b="1" dirty="0" smtClean="0"/>
              <a:t>Thank You</a:t>
            </a:r>
            <a:endParaRPr lang="en-US" sz="28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361</TotalTime>
  <Words>722</Words>
  <Application>Microsoft Office PowerPoint</Application>
  <PresentationFormat>On-screen Show (4:3)</PresentationFormat>
  <Paragraphs>53</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ETHICS &amp; CULTURE</vt:lpstr>
      <vt:lpstr>What is ethics ? </vt:lpstr>
      <vt:lpstr>What is Ethics and Culture? </vt:lpstr>
      <vt:lpstr>नैतिकता और संस्कृति क्या है?</vt:lpstr>
      <vt:lpstr>PowerPoint Presentation</vt:lpstr>
      <vt:lpstr>What is the relationship between ethics and culture? </vt:lpstr>
      <vt:lpstr>What is the relationship between ethics and relationship? </vt:lpstr>
      <vt:lpstr>What is cultural ethics in ethics? </vt:lpstr>
      <vt:lpstr>What is the relationship between ethics and society? </vt:lpstr>
      <vt:lpstr>What is code of ethics and culture? </vt:lpstr>
      <vt:lpstr>PowerPoint Presentation</vt:lpstr>
      <vt:lpstr>Normative ethics </vt:lpstr>
      <vt:lpstr>Metaethics</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&amp;  TEAM BUILDING</dc:title>
  <dc:creator>manojp</dc:creator>
  <cp:lastModifiedBy>Manoj  kumar Pandey</cp:lastModifiedBy>
  <cp:revision>52</cp:revision>
  <dcterms:created xsi:type="dcterms:W3CDTF">2023-07-28T08:17:29Z</dcterms:created>
  <dcterms:modified xsi:type="dcterms:W3CDTF">2023-09-07T15:40:07Z</dcterms:modified>
</cp:coreProperties>
</file>